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0050" autoAdjust="0"/>
  </p:normalViewPr>
  <p:slideViewPr>
    <p:cSldViewPr snapToGrid="0">
      <p:cViewPr varScale="1">
        <p:scale>
          <a:sx n="51" d="100"/>
          <a:sy n="51" d="100"/>
        </p:scale>
        <p:origin x="19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93615-54FE-49EC-9544-46F0552062B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364B7-FED7-4290-A242-80418F4C97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75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QuaMath</a:t>
            </a:r>
            <a:r>
              <a:rPr lang="de-DE" dirty="0"/>
              <a:t> ist ein Zehnjahres-Programm, das zur Stärkung der mathematischen Bildung in Deutschland beiträgt. Durch Fortbildungen, Materialien und die Begleitung durch DZLM-qualifizierte Multiplizierende werden 10.000 Schulen und deren Lehrkräfte bei der langfristigen Weiterentwicklung ihres Matheunterrichts unterstützt.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364B7-FED7-4290-A242-80418F4C97A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62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Laut IQB-Bildungstrend erreichen immer weniger Schülerinnen und Schüler die Mindest- und Regelstandards in Mathematik, daher müssen wir handeln. Mit Hilfe von </a:t>
            </a:r>
            <a:r>
              <a:rPr lang="de-DE" dirty="0" err="1"/>
              <a:t>QuaMath</a:t>
            </a:r>
            <a:r>
              <a:rPr lang="de-DE" dirty="0"/>
              <a:t> erhalten wir eine Begleitung und Unterstützung bei der langfristigen Unterrichtsentwicklung in Mathematik.</a:t>
            </a:r>
          </a:p>
          <a:p>
            <a:endParaRPr lang="de-DE" dirty="0"/>
          </a:p>
          <a:p>
            <a:r>
              <a:rPr lang="de-DE" dirty="0"/>
              <a:t>Langfristige Unterrichtsentwicklung in Schulteams ab 24/25: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Schulteams bestehen aus 3-5 Lehrkräften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Fortbildungen im Rahmen von Schulnetzwerken innerhalb von RLP, die einen regelmäßigen fachbezogenen Austausch mit anderen Schulen ermöglichen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Individuelle Beratungen durch die Multiplizierenden vor Ort an den Schulen</a:t>
            </a:r>
          </a:p>
          <a:p>
            <a:endParaRPr lang="de-DE" dirty="0"/>
          </a:p>
          <a:p>
            <a:r>
              <a:rPr lang="de-DE" dirty="0"/>
              <a:t>Basismodule: für alle gleich, Unterrichtsbeispiele aus verschiedenen Themenbereichen und Jahrgängen</a:t>
            </a:r>
          </a:p>
          <a:p>
            <a:r>
              <a:rPr lang="de-DE" dirty="0"/>
              <a:t>Vertiefungsmodule: aus verschiedenen Themenbereichen/Jahrgängen wählbar</a:t>
            </a:r>
          </a:p>
          <a:p>
            <a:r>
              <a:rPr lang="de-DE" dirty="0"/>
              <a:t>Selbstlernmodule: alle Vertiefungsmodule werden sukzessive als Online-Selbstlernmodule aufbereitet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364B7-FED7-4290-A242-80418F4C97A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97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i="1" dirty="0"/>
              <a:t>Diese Folie ist optional. </a:t>
            </a:r>
            <a:endParaRPr lang="de-DE" dirty="0"/>
          </a:p>
          <a:p>
            <a:r>
              <a:rPr lang="de-DE" b="1" dirty="0"/>
              <a:t>Kognitive Aktivierung: </a:t>
            </a:r>
            <a:r>
              <a:rPr lang="de-DE" dirty="0"/>
              <a:t>Aktives Denken statt Oberflächenlernen fördern</a:t>
            </a:r>
          </a:p>
          <a:p>
            <a:r>
              <a:rPr lang="de-DE" b="1" dirty="0"/>
              <a:t>Durchgängigkeit: </a:t>
            </a:r>
            <a:r>
              <a:rPr lang="de-DE" dirty="0"/>
              <a:t>Langfristiges Lernen mit durchgängig verknüpften Inhalten </a:t>
            </a:r>
          </a:p>
          <a:p>
            <a:r>
              <a:rPr lang="de-DE" b="1" dirty="0" err="1"/>
              <a:t>Verstehensorientierung</a:t>
            </a:r>
            <a:r>
              <a:rPr lang="de-DE" b="1" dirty="0"/>
              <a:t>:</a:t>
            </a:r>
            <a:r>
              <a:rPr lang="de-DE" dirty="0"/>
              <a:t> Verständnis vor und auch für Rechnen</a:t>
            </a:r>
          </a:p>
          <a:p>
            <a:r>
              <a:rPr lang="de-DE" b="1" dirty="0"/>
              <a:t>Lernenden-Orientierung &amp; Adaptivität: </a:t>
            </a:r>
            <a:r>
              <a:rPr lang="de-DE" dirty="0"/>
              <a:t>Individuelle Lernstände aufgreifen und den Unterricht darauf anpassen / </a:t>
            </a:r>
            <a:r>
              <a:rPr lang="de-DE" dirty="0" err="1"/>
              <a:t>z.B</a:t>
            </a:r>
            <a:r>
              <a:rPr lang="de-DE" dirty="0"/>
              <a:t>: Aufgaben differenzieren, Aufgaben so adaptieren, dass sich Kommunikation lohnt, Aufgaben so adaptieren, dass der </a:t>
            </a:r>
            <a:r>
              <a:rPr lang="de-DE" dirty="0" err="1"/>
              <a:t>Verstehensaufbau</a:t>
            </a:r>
            <a:r>
              <a:rPr lang="de-DE" dirty="0"/>
              <a:t> durch Darstellungsvernetzung gefördert wird</a:t>
            </a:r>
          </a:p>
          <a:p>
            <a:r>
              <a:rPr lang="de-DE" b="1" dirty="0"/>
              <a:t>Kommunikationsförderung</a:t>
            </a:r>
            <a:r>
              <a:rPr lang="de-DE" dirty="0"/>
              <a:t>: Über Mathematik diskutieren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364B7-FED7-4290-A242-80418F4C97A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22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BF2FD-C32C-2DB4-6ED6-0B41F6845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DB87BE-EE1B-EE50-40CF-70AB139A1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055A5A-5FD2-C367-91FA-6D852F13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7E5981-BC9A-3710-E165-4ED2086B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90B57A-B1CC-BD2F-1D29-3F10E3C2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F43BC-C0A2-409E-2352-94354A52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ADCD06-938D-BC17-3583-F616482D6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2E95D-E7FD-EC55-94EF-C6052F4F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FF96B-DF13-0042-70C0-71342E5E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458428-FBE1-0D9C-C2AE-2A9C6B1A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05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D33B91-780E-30B6-BF92-542872C2F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07DB01-7CF8-1477-B989-0B5F7C346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CCB49C-84A1-E498-5D06-494BCA31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0E588F-A7FB-1DB6-7B1E-EAE399F9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AD026B-CB20-C0FA-F236-71C276A0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2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37909-C3E3-BE7E-E14B-B004E8D4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3C6856-45EB-9144-831E-B74EACC5B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C4C768-0FB8-8920-E1BE-FB12B666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8D9511-9A2B-4DDE-6495-772287C1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9D8182-FBCC-A02D-C1FE-0B184741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46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071EE-7216-8D8B-E4DF-5D8B7A7D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80C2B9-CD01-4292-A479-64B45C28E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DB4452-469C-8E45-E62D-9BBBDE48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DCCAB-2A40-859B-9333-41A04617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D28B45-C4E5-0B8B-EBE7-3E1496C8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6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7CC27-4490-7D37-CC99-682FE34C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A4B8E-BB9C-0888-5484-A7D54D0A2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26672A-D979-70B5-149B-A44B33964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6E911D-C17A-9AA6-D85E-A06800DE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B20D09-0998-9225-022B-F8D79CC8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07F9FA-85CF-3E8D-B1A8-5DC9A807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59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A34D3-E25C-EF00-1204-D2EE40CC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BCE1D2-1BCA-A156-8724-891E97FF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C65F22-E475-DA11-16CF-82367966E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278C31-F769-A24C-3E00-502DCE570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132021-D03F-D1CB-AD46-2175BDDAD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20589C3-0326-3EBA-B44E-98D53EE9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2BBB7C-6398-E11C-07B6-4BBDF6AD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553049-9053-0CE1-DC79-B5C90F01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42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AAE30-784A-48C6-6353-5954FA2D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288763-4692-7D33-887C-53D2F466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687387-7847-522F-DC0C-99277BDD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9A479E-01B9-AD2D-D6FC-0CC58E65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22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9AB663-65C3-2CDF-03BA-223065AB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0173456-E71D-6D6C-B33D-83C16AD6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9525AC-744C-5FDB-51F5-0752EF50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90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52125-4D05-3CA5-0A88-48DDAE3D5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6B506D-817B-D135-6101-AE36DA50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6500F8-45D1-2855-62F5-1EA4CEEF6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E5983B-A0DA-5012-E8E9-C61AA980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C87EED-473E-6D4D-EA7E-F99A9F59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4AB729-6B28-ECC2-89FE-AA446F50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79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EED98-172D-3465-8EF2-75F77214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3FB7DA-1169-DF27-E92D-B1D8ABC16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C5185A-1DB8-0F48-8716-461DE0E49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7DB1A3-665E-54D8-244A-B080DE8B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0E5032-4096-624B-8465-C3391EE5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E13A6-7468-CC9D-F6E3-1B22B5EF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21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8E7CA0-A354-D28C-4E23-C57FE6A8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67E4C9-3974-E95B-CD76-AE77A223D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3B8A2-CDF2-FF1A-3E50-3ED3E8FAF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58F1-3BB5-4B0E-A1F6-82BBE8310304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2769B-6192-5B41-B14E-C32CFE513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0FBC40-057E-2BF9-4E8F-DF1615EF2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7CE0-729C-4D31-8572-A552E5DF4C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48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3E4F0-3A1F-41BB-2041-D9A23D3FA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7EDCF7-5E90-7C63-17AB-AB8AAED096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898F193-C5DD-D65E-36AB-6EDEAB2D6B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711712"/>
              </p:ext>
            </p:extLst>
          </p:nvPr>
        </p:nvGraphicFramePr>
        <p:xfrm>
          <a:off x="344228" y="526269"/>
          <a:ext cx="11197739" cy="5606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4" imgW="4533530" imgH="2270513" progId="Acrobat.Document.DC">
                  <p:embed/>
                </p:oleObj>
              </mc:Choice>
              <mc:Fallback>
                <p:oleObj name="Acrobat Document" r:id="rId4" imgW="4533530" imgH="2270513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228" y="526269"/>
                        <a:ext cx="11197739" cy="5606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70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88EBB-AFA3-4411-BA35-51423A23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/>
              <a:t>Der Mehrwert von </a:t>
            </a:r>
            <a:r>
              <a:rPr lang="de-DE" sz="3600" b="1" dirty="0" err="1"/>
              <a:t>QuaMath</a:t>
            </a:r>
            <a:r>
              <a:rPr lang="de-DE" sz="3600" b="1" dirty="0"/>
              <a:t> für Schulen und Lehrkräfte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65AF7F9-F462-4659-B76E-9783C86195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11153" b="34218"/>
          <a:stretch/>
        </p:blipFill>
        <p:spPr>
          <a:xfrm>
            <a:off x="701040" y="2428240"/>
            <a:ext cx="7569200" cy="2951626"/>
          </a:xfrm>
          <a:prstGeom prst="rect">
            <a:avLst/>
          </a:prstGeom>
        </p:spPr>
      </p:pic>
      <p:sp>
        <p:nvSpPr>
          <p:cNvPr id="5" name="Legende: mit Pfeil nach rechts 4">
            <a:extLst>
              <a:ext uri="{FF2B5EF4-FFF2-40B4-BE49-F238E27FC236}">
                <a16:creationId xmlns:a16="http://schemas.microsoft.com/office/drawing/2014/main" id="{D3244394-40D5-404F-B9FE-B47F0D8D7C5E}"/>
              </a:ext>
            </a:extLst>
          </p:cNvPr>
          <p:cNvSpPr/>
          <p:nvPr/>
        </p:nvSpPr>
        <p:spPr>
          <a:xfrm flipH="1">
            <a:off x="6776720" y="3690818"/>
            <a:ext cx="4357811" cy="1800808"/>
          </a:xfrm>
          <a:prstGeom prst="right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de-DE" dirty="0"/>
              <a:t>Jahr: Basismodule</a:t>
            </a:r>
          </a:p>
          <a:p>
            <a:pPr marL="342900" indent="-342900">
              <a:buAutoNum type="arabicPeriod"/>
            </a:pPr>
            <a:r>
              <a:rPr lang="de-DE" dirty="0"/>
              <a:t>Jahr: Vertiefungsmodule</a:t>
            </a:r>
          </a:p>
          <a:p>
            <a:pPr marL="342900" indent="-342900">
              <a:buAutoNum type="arabicPeriod"/>
            </a:pPr>
            <a:r>
              <a:rPr lang="de-DE" dirty="0"/>
              <a:t>Jahr: Selbstlernmodule</a:t>
            </a:r>
          </a:p>
        </p:txBody>
      </p:sp>
    </p:spTree>
    <p:extLst>
      <p:ext uri="{BB962C8B-B14F-4D97-AF65-F5344CB8AC3E}">
        <p14:creationId xmlns:p14="http://schemas.microsoft.com/office/powerpoint/2010/main" val="264706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4BB4A-7008-6D27-764F-105E829B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fünf QuaMath-Prinzipien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2166F27-1931-1505-10FE-A2F044196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90341" y="1917290"/>
            <a:ext cx="9184800" cy="4700396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FDF501F-3F42-46E4-4F40-53F8EAB3BD65}"/>
              </a:ext>
            </a:extLst>
          </p:cNvPr>
          <p:cNvSpPr txBox="1"/>
          <p:nvPr/>
        </p:nvSpPr>
        <p:spPr>
          <a:xfrm>
            <a:off x="9223321" y="6492875"/>
            <a:ext cx="3303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https://quamath.dzlm.de/projektinfos</a:t>
            </a:r>
          </a:p>
        </p:txBody>
      </p:sp>
    </p:spTree>
    <p:extLst>
      <p:ext uri="{BB962C8B-B14F-4D97-AF65-F5344CB8AC3E}">
        <p14:creationId xmlns:p14="http://schemas.microsoft.com/office/powerpoint/2010/main" val="234141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Breitbild</PresentationFormat>
  <Paragraphs>26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Acrobat Document</vt:lpstr>
      <vt:lpstr>PowerPoint-Präsentation</vt:lpstr>
      <vt:lpstr>Der Mehrwert von QuaMath für Schulen und Lehrkräfte</vt:lpstr>
      <vt:lpstr>Die fünf QuaMath-Prinzipien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elisa.abel88@gmail.com</dc:creator>
  <cp:lastModifiedBy>Abel, Elisa (abe)</cp:lastModifiedBy>
  <cp:revision>15</cp:revision>
  <dcterms:created xsi:type="dcterms:W3CDTF">2023-05-31T06:22:12Z</dcterms:created>
  <dcterms:modified xsi:type="dcterms:W3CDTF">2023-07-28T07:27:47Z</dcterms:modified>
</cp:coreProperties>
</file>